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7" autoAdjust="0"/>
  </p:normalViewPr>
  <p:slideViewPr>
    <p:cSldViewPr>
      <p:cViewPr varScale="1">
        <p:scale>
          <a:sx n="78" d="100"/>
          <a:sy n="78" d="100"/>
        </p:scale>
        <p:origin x="-91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Radyo, Televizyon ve Sinema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İLETİŞİM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RTS407-Sinema Kuramları ve Estetiği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Doç.Dr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Ahmet OKTAN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 smtClean="0"/>
              <a:t>Erken Dönem Sinema Kuramları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Hafta-2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 smtClean="0"/>
              <a:t>RTS407-Sinema Kuramları ve Estetiği</a:t>
            </a:r>
            <a:endParaRPr lang="tr-TR" altLang="tr-TR" sz="32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285852" y="214290"/>
            <a:ext cx="7208706" cy="714380"/>
          </a:xfrm>
        </p:spPr>
        <p:txBody>
          <a:bodyPr>
            <a:normAutofit/>
          </a:bodyPr>
          <a:lstStyle/>
          <a:p>
            <a:pPr algn="ctr"/>
            <a:r>
              <a:rPr lang="tr-TR" sz="2800" dirty="0" err="1" smtClean="0">
                <a:solidFill>
                  <a:srgbClr val="002060"/>
                </a:solidFill>
                <a:latin typeface="Century" pitchFamily="18" charset="0"/>
              </a:rPr>
              <a:t>Münsterberg</a:t>
            </a:r>
            <a:r>
              <a:rPr lang="tr-TR" sz="2800" dirty="0" smtClean="0">
                <a:solidFill>
                  <a:srgbClr val="002060"/>
                </a:solidFill>
                <a:latin typeface="Century" pitchFamily="18" charset="0"/>
              </a:rPr>
              <a:t> ve </a:t>
            </a:r>
            <a:r>
              <a:rPr lang="tr-TR" sz="2800" dirty="0" err="1" smtClean="0">
                <a:solidFill>
                  <a:srgbClr val="002060"/>
                </a:solidFill>
                <a:latin typeface="Century" pitchFamily="18" charset="0"/>
              </a:rPr>
              <a:t>Arnheim</a:t>
            </a:r>
            <a:endParaRPr lang="tr-TR" sz="28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928662" y="1214422"/>
            <a:ext cx="7929618" cy="4786346"/>
          </a:xfrm>
        </p:spPr>
        <p:txBody>
          <a:bodyPr>
            <a:normAutofit fontScale="92500"/>
          </a:bodyPr>
          <a:lstStyle/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Psikoloji alanında (</a:t>
            </a:r>
            <a:r>
              <a:rPr lang="tr-TR" sz="2200" b="1" dirty="0" err="1" smtClean="0">
                <a:solidFill>
                  <a:srgbClr val="002060"/>
                </a:solidFill>
                <a:latin typeface="Century" pitchFamily="18" charset="0"/>
              </a:rPr>
              <a:t>Gestalt</a:t>
            </a: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 Ekolüne yakın kuramcılar) çalışıyorlar…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b="1" u="sng" dirty="0" err="1" smtClean="0">
                <a:solidFill>
                  <a:srgbClr val="002060"/>
                </a:solidFill>
                <a:latin typeface="Century" pitchFamily="18" charset="0"/>
              </a:rPr>
              <a:t>Gestalt</a:t>
            </a:r>
            <a:r>
              <a:rPr lang="tr-TR" sz="2200" b="1" u="sng" dirty="0" smtClean="0">
                <a:solidFill>
                  <a:srgbClr val="002060"/>
                </a:solidFill>
                <a:latin typeface="Century" pitchFamily="18" charset="0"/>
              </a:rPr>
              <a:t> Ekolü</a:t>
            </a: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: insanın algıladığı gerçeklik, dış dünyadaki yalın mekanik gerçeklik değil, insan zihninin bütünü yorumlaması vasıtasıyla oluşan bir gerçekliktir. 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Temelde içerikten bağımsız bir şekilde salt biçimsel olarak sinemanın yarattığı etkinin araçlarını incelerler.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b="1" dirty="0" err="1" smtClean="0">
                <a:solidFill>
                  <a:srgbClr val="002060"/>
                </a:solidFill>
                <a:latin typeface="Century" pitchFamily="18" charset="0"/>
              </a:rPr>
              <a:t>Munsterberg</a:t>
            </a: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 sinemanın algılanma sürecine yoğunlaşır,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 </a:t>
            </a:r>
            <a:r>
              <a:rPr lang="tr-TR" sz="2200" b="1" dirty="0" err="1" smtClean="0">
                <a:solidFill>
                  <a:srgbClr val="002060"/>
                </a:solidFill>
                <a:latin typeface="Century" pitchFamily="18" charset="0"/>
              </a:rPr>
              <a:t>Arnheim</a:t>
            </a: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 sinemanın diğer sanat dallarından bağımsız bir sanat dalı olabilmesinin olanaklarını ortaya koymaya çalışır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285852" y="214290"/>
            <a:ext cx="7208706" cy="714380"/>
          </a:xfrm>
        </p:spPr>
        <p:txBody>
          <a:bodyPr>
            <a:normAutofit/>
          </a:bodyPr>
          <a:lstStyle/>
          <a:p>
            <a:pPr algn="ctr"/>
            <a:r>
              <a:rPr lang="tr-TR" sz="2800" dirty="0" smtClean="0">
                <a:solidFill>
                  <a:srgbClr val="002060"/>
                </a:solidFill>
                <a:latin typeface="Century" pitchFamily="18" charset="0"/>
              </a:rPr>
              <a:t>HUGO MÜNSTERBERG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928662" y="1285860"/>
            <a:ext cx="7745186" cy="4643470"/>
          </a:xfrm>
        </p:spPr>
        <p:txBody>
          <a:bodyPr>
            <a:normAutofit lnSpcReduction="10000"/>
          </a:bodyPr>
          <a:lstStyle/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 I. Kant’ın felsefesinden etkilenir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Sinema gerçeklikten soyutlanan görüntülerden oluşur ,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bu görüntüler insan zihninde algılanır, 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bu algılama sürecinde zihin bunlardan yeni bir gerçeklik yaratır, 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burada ruh halimiz yani psikoloji de önemlidir.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dirty="0" smtClean="0">
                <a:solidFill>
                  <a:srgbClr val="002060"/>
                </a:solidFill>
                <a:latin typeface="Century" pitchFamily="18" charset="0"/>
              </a:rPr>
              <a:t>Başka bir ifadeyle, zihin sayesinde filmde aslında durağan görüntüleri hareketli gibi algılarız, yani film izlerken zihnimiz boşlukları doldurur ve gerçeklik yanılsamasını algılar, bu nedenle de sinema zihinsel bir süreçtir.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285852" y="214290"/>
            <a:ext cx="7208706" cy="714380"/>
          </a:xfrm>
        </p:spPr>
        <p:txBody>
          <a:bodyPr>
            <a:normAutofit/>
          </a:bodyPr>
          <a:lstStyle/>
          <a:p>
            <a:pPr algn="ctr"/>
            <a:r>
              <a:rPr lang="tr-TR" sz="2800" dirty="0" smtClean="0">
                <a:solidFill>
                  <a:srgbClr val="002060"/>
                </a:solidFill>
                <a:latin typeface="Century" pitchFamily="18" charset="0"/>
              </a:rPr>
              <a:t>Tiyatro - Sinema</a:t>
            </a:r>
            <a:endParaRPr lang="tr-TR" sz="28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928662" y="1571612"/>
            <a:ext cx="7745186" cy="4071966"/>
          </a:xfrm>
        </p:spPr>
        <p:txBody>
          <a:bodyPr>
            <a:normAutofit/>
          </a:bodyPr>
          <a:lstStyle/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>
                <a:solidFill>
                  <a:srgbClr val="002060"/>
                </a:solidFill>
              </a:rPr>
              <a:t> Tiyatro fizik gerçeğe daha yakındır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/>
              <a:t>İki boyutluluk, derinlik hissi, kurgu, yakın plan, </a:t>
            </a:r>
            <a:r>
              <a:rPr lang="tr-TR" sz="2400" i="1" dirty="0" err="1" smtClean="0"/>
              <a:t>flashback</a:t>
            </a:r>
            <a:r>
              <a:rPr lang="tr-TR" sz="2400" i="1" dirty="0" smtClean="0"/>
              <a:t>,</a:t>
            </a:r>
            <a:r>
              <a:rPr lang="tr-TR" sz="2400" dirty="0" smtClean="0"/>
              <a:t> </a:t>
            </a:r>
            <a:r>
              <a:rPr lang="tr-TR" sz="2400" dirty="0" err="1" smtClean="0"/>
              <a:t>flashforward</a:t>
            </a:r>
            <a:r>
              <a:rPr lang="tr-TR" sz="2400" dirty="0" smtClean="0"/>
              <a:t> gibi teknikler sayesinde zaman ve uzamda sıçramalar…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/>
              <a:t>tüm bunları çok katmanlı zihin sayesinde algılarız.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dirty="0" smtClean="0"/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/>
              <a:t>Dolayısıyla film zihin gerçekliğine daha yakındır…</a:t>
            </a: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285852" y="214290"/>
            <a:ext cx="7208706" cy="1143008"/>
          </a:xfrm>
        </p:spPr>
        <p:txBody>
          <a:bodyPr>
            <a:normAutofit/>
          </a:bodyPr>
          <a:lstStyle/>
          <a:p>
            <a:pPr algn="ctr"/>
            <a:r>
              <a:rPr lang="tr-TR" sz="2800" dirty="0" err="1" smtClean="0">
                <a:solidFill>
                  <a:srgbClr val="002060"/>
                </a:solidFill>
                <a:latin typeface="Century" pitchFamily="18" charset="0"/>
              </a:rPr>
              <a:t>Değerledirme</a:t>
            </a:r>
            <a:endParaRPr lang="tr-TR" sz="28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928662" y="2071678"/>
            <a:ext cx="7745186" cy="3571900"/>
          </a:xfrm>
        </p:spPr>
        <p:txBody>
          <a:bodyPr>
            <a:normAutofit lnSpcReduction="10000"/>
          </a:bodyPr>
          <a:lstStyle/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/>
              <a:t> </a:t>
            </a:r>
            <a:r>
              <a:rPr lang="tr-TR" sz="2400" dirty="0" err="1" smtClean="0"/>
              <a:t>Münsterberg</a:t>
            </a:r>
            <a:r>
              <a:rPr lang="tr-TR" sz="2400" dirty="0" smtClean="0"/>
              <a:t>;</a:t>
            </a:r>
            <a:r>
              <a:rPr lang="tr-TR" sz="2400" b="1" dirty="0" smtClean="0">
                <a:solidFill>
                  <a:srgbClr val="002060"/>
                </a:solidFill>
                <a:latin typeface="Century" pitchFamily="18" charset="0"/>
              </a:rPr>
              <a:t> 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/>
              <a:t>Mesleği gereği sinemaya ağırlıklı olarak psikolojik açıdan yaklaşır…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/>
              <a:t>Teknolojik yönden de sinemanın sahip olduğu imkanlara değinir…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/>
              <a:t>Senarist ve yönetmeni önemser ve hikaye anlatım tekniği üzerinde de durur.</a:t>
            </a: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dirty="0" smtClean="0">
              <a:solidFill>
                <a:srgbClr val="002060"/>
              </a:solidFill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>
                <a:solidFill>
                  <a:srgbClr val="002060"/>
                </a:solidFill>
              </a:rPr>
              <a:t>Ancak sinemanın biçimi temel önceliğidir.</a:t>
            </a:r>
            <a:endParaRPr lang="tr-T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285852" y="214290"/>
            <a:ext cx="7208706" cy="1143008"/>
          </a:xfrm>
        </p:spPr>
        <p:txBody>
          <a:bodyPr>
            <a:normAutofit/>
          </a:bodyPr>
          <a:lstStyle/>
          <a:p>
            <a:pPr algn="ctr"/>
            <a:r>
              <a:rPr lang="tr-TR" sz="2800" dirty="0" smtClean="0">
                <a:solidFill>
                  <a:srgbClr val="002060"/>
                </a:solidFill>
                <a:latin typeface="Century" pitchFamily="18" charset="0"/>
              </a:rPr>
              <a:t>RUDOLF JULİUS ARNHEİM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928662" y="2071678"/>
            <a:ext cx="7745186" cy="3571900"/>
          </a:xfrm>
        </p:spPr>
        <p:txBody>
          <a:bodyPr>
            <a:normAutofit/>
          </a:bodyPr>
          <a:lstStyle/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b="1" dirty="0" smtClean="0">
                <a:solidFill>
                  <a:srgbClr val="002060"/>
                </a:solidFill>
                <a:latin typeface="Century" pitchFamily="18" charset="0"/>
              </a:rPr>
              <a:t> </a:t>
            </a:r>
            <a:r>
              <a:rPr lang="tr-TR" sz="2200" dirty="0" smtClean="0"/>
              <a:t>Fotoğraf alanındaki tartışmalar gibi, sinemanın da bir sanat formundan çok gerçeğin optik bir yansıması olduğu iddiasına karşı çıkar.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dirty="0" smtClean="0"/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dirty="0" smtClean="0"/>
              <a:t>Ona göre film, görüntülerden oluştuğu için gerçekçi değildir, yani film gerçekliğe değil, </a:t>
            </a:r>
            <a:r>
              <a:rPr lang="tr-TR" sz="2200" dirty="0" err="1" smtClean="0"/>
              <a:t>gerçekdışılığa</a:t>
            </a:r>
            <a:r>
              <a:rPr lang="tr-TR" sz="2200" dirty="0" smtClean="0"/>
              <a:t> dayanır.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dirty="0" smtClean="0"/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dirty="0" smtClean="0"/>
              <a:t>Sinemanın kendini bağımsız bir sanat dalı olarak var edebilmesinin şartlarını ortaya koymaya çalışır.</a:t>
            </a:r>
            <a:endParaRPr lang="tr-TR" sz="2200" b="1" dirty="0" smtClean="0">
              <a:solidFill>
                <a:srgbClr val="002060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928662" y="1285860"/>
            <a:ext cx="7745186" cy="4357718"/>
          </a:xfrm>
        </p:spPr>
        <p:txBody>
          <a:bodyPr>
            <a:normAutofit/>
          </a:bodyPr>
          <a:lstStyle/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b="1" dirty="0" smtClean="0">
                <a:solidFill>
                  <a:srgbClr val="002060"/>
                </a:solidFill>
                <a:latin typeface="Century" pitchFamily="18" charset="0"/>
              </a:rPr>
              <a:t> </a:t>
            </a:r>
            <a:r>
              <a:rPr lang="tr-TR" sz="2400" dirty="0" smtClean="0"/>
              <a:t>Sinemanın estetik özelliklerini inceler…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/>
              <a:t>Film, dünyayı simgeleyebildiği, gerçeklikten soyutlama yapabildiği ölçüde sanat olur. 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dirty="0" smtClean="0"/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/>
              <a:t>Kameranın sınırlılıkları vardır: bu sınırlılıklar yönetmenin yaratıcılığını olanaklı kılar ve böylelikle film bir sanat ürününe dönüşür.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dirty="0" smtClean="0"/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/>
              <a:t>Ancak her eser sanat olamaz…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928662" y="1785926"/>
            <a:ext cx="7745186" cy="3857652"/>
          </a:xfrm>
        </p:spPr>
        <p:txBody>
          <a:bodyPr>
            <a:normAutofit/>
          </a:bodyPr>
          <a:lstStyle/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dirty="0" smtClean="0"/>
              <a:t> Film sanatını gözlerimizle algıladığımız gerçeklik ile karşılaştırır. 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dirty="0" smtClean="0"/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dirty="0" smtClean="0"/>
              <a:t>Zira filme sanatsal kaynaklarını sağlayan şey, algıladığımız gerçeklikle olan farklılıklarıdır. 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dirty="0" smtClean="0"/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dirty="0" smtClean="0"/>
              <a:t>Bu farklılıkları altı temel prensipte sıralar</a:t>
            </a:r>
            <a:endParaRPr lang="tr-TR" sz="2200" b="1" dirty="0" smtClean="0">
              <a:solidFill>
                <a:srgbClr val="002060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285852" y="214290"/>
            <a:ext cx="7208706" cy="1143008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smtClean="0">
                <a:solidFill>
                  <a:srgbClr val="002060"/>
                </a:solidFill>
                <a:latin typeface="Century" pitchFamily="18" charset="0"/>
              </a:rPr>
              <a:t>1- </a:t>
            </a:r>
            <a:r>
              <a:rPr lang="tr-TR" sz="2800" dirty="0" smtClean="0"/>
              <a:t>Cisimlerin düz bir yüzeye yansıtılması:</a:t>
            </a:r>
            <a:endParaRPr lang="tr-TR" sz="28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928662" y="2071678"/>
            <a:ext cx="7745186" cy="3571900"/>
          </a:xfrm>
        </p:spPr>
        <p:txBody>
          <a:bodyPr>
            <a:normAutofit/>
          </a:bodyPr>
          <a:lstStyle/>
          <a:p>
            <a:pPr lvl="0"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b="1" dirty="0" smtClean="0">
                <a:solidFill>
                  <a:srgbClr val="002060"/>
                </a:solidFill>
                <a:latin typeface="Century" pitchFamily="18" charset="0"/>
              </a:rPr>
              <a:t> </a:t>
            </a:r>
            <a:r>
              <a:rPr lang="tr-TR" sz="2400" dirty="0" smtClean="0"/>
              <a:t>Kamera açısı gerçekliği farlı gösterir.  </a:t>
            </a:r>
          </a:p>
          <a:p>
            <a:pPr lvl="0"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dirty="0" smtClean="0"/>
          </a:p>
          <a:p>
            <a:pPr lvl="0"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/>
              <a:t>Örneğin, tepeden çekilen bir küp seyirciye yalnızca bir kare olarak gözükecektir… </a:t>
            </a:r>
          </a:p>
          <a:p>
            <a:pPr lvl="0"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/>
              <a:t>Charlie Chaplin’in </a:t>
            </a:r>
            <a:r>
              <a:rPr lang="tr-TR" sz="2400" i="1" dirty="0" smtClean="0"/>
              <a:t>Göçmen</a:t>
            </a:r>
            <a:r>
              <a:rPr lang="tr-TR" sz="2400" dirty="0" smtClean="0"/>
              <a:t> (1915) filminde güverte sahnesi…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285852" y="214290"/>
            <a:ext cx="7208706" cy="857256"/>
          </a:xfrm>
        </p:spPr>
        <p:txBody>
          <a:bodyPr>
            <a:normAutofit/>
          </a:bodyPr>
          <a:lstStyle/>
          <a:p>
            <a:pPr algn="ctr"/>
            <a:r>
              <a:rPr lang="tr-TR" sz="2800" dirty="0" smtClean="0">
                <a:solidFill>
                  <a:srgbClr val="002060"/>
                </a:solidFill>
                <a:latin typeface="Century" pitchFamily="18" charset="0"/>
              </a:rPr>
              <a:t>2- </a:t>
            </a:r>
            <a:r>
              <a:rPr lang="tr-TR" sz="2800" dirty="0" smtClean="0"/>
              <a:t>Azalan derinlik hissi:</a:t>
            </a:r>
            <a:endParaRPr lang="tr-TR" sz="28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928662" y="1571612"/>
            <a:ext cx="7745186" cy="4071966"/>
          </a:xfrm>
        </p:spPr>
        <p:txBody>
          <a:bodyPr>
            <a:normAutofit/>
          </a:bodyPr>
          <a:lstStyle/>
          <a:p>
            <a:pPr lvl="0"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dirty="0" smtClean="0"/>
              <a:t> Kullanılan objektifler, nesnelerin kameraya ve birbirlerine olan uzaklıkları farklı perspektif etkilere sebep olur. </a:t>
            </a:r>
          </a:p>
          <a:p>
            <a:pPr lvl="0"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dirty="0" smtClean="0"/>
          </a:p>
          <a:p>
            <a:pPr lvl="0"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dirty="0" smtClean="0"/>
              <a:t>Bu durum yönetmene nesneler arasındaki büyüklük-küçüklük, uzaklık-yakınlık ilişkilerini düzenleyerek istediği mesajı ve etkiyi verme şansı sağlar. </a:t>
            </a:r>
          </a:p>
          <a:p>
            <a:pPr lvl="0"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dirty="0" smtClean="0"/>
          </a:p>
          <a:p>
            <a:pPr lvl="0"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dirty="0" smtClean="0"/>
              <a:t>Filmin sanatsal tekniği üç boyutlu dünya ile iki boyutlu dünya arasında bir yerdedir. Örneğin, perdede farklı yöne giden iki trenden birinin bize doğru, diğerinin aksi yöne gittiğini anlayabiliriz.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928662" y="1357298"/>
            <a:ext cx="7745186" cy="4286280"/>
          </a:xfrm>
        </p:spPr>
        <p:txBody>
          <a:bodyPr>
            <a:normAutofit/>
          </a:bodyPr>
          <a:lstStyle/>
          <a:p>
            <a:pPr lvl="0"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 </a:t>
            </a:r>
            <a:r>
              <a:rPr lang="tr-TR" sz="2200" dirty="0" smtClean="0">
                <a:solidFill>
                  <a:srgbClr val="002060"/>
                </a:solidFill>
                <a:latin typeface="+mj-lt"/>
              </a:rPr>
              <a:t>3- </a:t>
            </a:r>
            <a:r>
              <a:rPr lang="tr-TR" sz="2200" dirty="0" smtClean="0"/>
              <a:t>Renklerin yokluğu ve ışıklandırma: </a:t>
            </a:r>
          </a:p>
          <a:p>
            <a:pPr lvl="0"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dirty="0" smtClean="0"/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dirty="0" smtClean="0"/>
              <a:t>4- Görüntünün sınırlanması ve nesneye olan uzaklık: (Kadrajın sınırlı olması. Özelikle yakın çekim üzerinde durur.)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dirty="0" smtClean="0"/>
          </a:p>
          <a:p>
            <a:pPr lvl="0"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dirty="0" smtClean="0"/>
              <a:t>5- Zaman-uzam devamlılığının yokluğu: (bir sanat dalı olarak en karakteristik özelliklerinden)</a:t>
            </a:r>
          </a:p>
          <a:p>
            <a:pPr lvl="0"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dirty="0" smtClean="0"/>
          </a:p>
          <a:p>
            <a:pPr lvl="0"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dirty="0" smtClean="0"/>
              <a:t>6- Görme dışındaki duyuların yokluğu (</a:t>
            </a:r>
            <a:r>
              <a:rPr lang="tr-TR" sz="2000" dirty="0" smtClean="0"/>
              <a:t>geniş açılı kadraj, üç boyutlu görüntü, renkli film, sesin görüntüyle birlikte kullanılması gibi yeniliklere karşı çıkar.)</a:t>
            </a:r>
            <a:endParaRPr lang="tr-TR" sz="2200" dirty="0" smtClean="0"/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285852" y="214290"/>
            <a:ext cx="7208706" cy="1143008"/>
          </a:xfrm>
        </p:spPr>
        <p:txBody>
          <a:bodyPr>
            <a:normAutofit/>
          </a:bodyPr>
          <a:lstStyle/>
          <a:p>
            <a:pPr algn="ctr"/>
            <a:r>
              <a:rPr lang="tr-TR" sz="2800" dirty="0" smtClean="0"/>
              <a:t>BÉLA BALÁZS</a:t>
            </a:r>
            <a:br>
              <a:rPr lang="tr-TR" sz="2800" dirty="0" smtClean="0"/>
            </a:br>
            <a:r>
              <a:rPr lang="tr-TR" sz="2800" dirty="0" smtClean="0"/>
              <a:t> - DİL OLARAK SİNEMA -</a:t>
            </a:r>
            <a:endParaRPr lang="tr-TR" sz="28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928662" y="2143116"/>
            <a:ext cx="7745186" cy="3500462"/>
          </a:xfrm>
        </p:spPr>
        <p:txBody>
          <a:bodyPr>
            <a:normAutofit/>
          </a:bodyPr>
          <a:lstStyle/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b="1" dirty="0" smtClean="0">
                <a:solidFill>
                  <a:srgbClr val="002060"/>
                </a:solidFill>
                <a:latin typeface="Century" pitchFamily="18" charset="0"/>
              </a:rPr>
              <a:t> </a:t>
            </a:r>
            <a:r>
              <a:rPr lang="tr-TR" sz="2400" dirty="0" err="1" smtClean="0"/>
              <a:t>Eisenstein</a:t>
            </a:r>
            <a:r>
              <a:rPr lang="tr-TR" sz="2400" dirty="0" smtClean="0"/>
              <a:t> ve </a:t>
            </a:r>
            <a:r>
              <a:rPr lang="tr-TR" sz="2400" dirty="0" err="1" smtClean="0"/>
              <a:t>Pudovkin</a:t>
            </a:r>
            <a:r>
              <a:rPr lang="tr-TR" sz="2400" dirty="0" smtClean="0"/>
              <a:t> gibi önemli sinemacı ve kuramcıları derinden etkiler…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dirty="0" smtClean="0"/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/>
              <a:t>Temel sorusu, sinemanın sanatsal olarak nasıl gelişeceği, kendini nasıl ilerletebileceği… 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285852" y="214290"/>
            <a:ext cx="7208706" cy="785818"/>
          </a:xfrm>
        </p:spPr>
        <p:txBody>
          <a:bodyPr>
            <a:normAutofit/>
          </a:bodyPr>
          <a:lstStyle/>
          <a:p>
            <a:pPr algn="ctr"/>
            <a:r>
              <a:rPr lang="tr-TR" sz="28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İzleyici problemi</a:t>
            </a:r>
            <a:endParaRPr lang="tr-TR" sz="28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928662" y="1714488"/>
            <a:ext cx="7745186" cy="3929090"/>
          </a:xfrm>
        </p:spPr>
        <p:txBody>
          <a:bodyPr>
            <a:normAutofit fontScale="92500" lnSpcReduction="20000"/>
          </a:bodyPr>
          <a:lstStyle/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b="1" dirty="0" smtClean="0">
                <a:solidFill>
                  <a:srgbClr val="002060"/>
                </a:solidFill>
                <a:latin typeface="Century" pitchFamily="18" charset="0"/>
              </a:rPr>
              <a:t> </a:t>
            </a:r>
            <a:r>
              <a:rPr lang="tr-TR" sz="2400" dirty="0" smtClean="0"/>
              <a:t>İzleyici kitlesinin eğitilmesi… 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/>
              <a:t>Pasif konumda ve önüne konulanı beğenen, onunla yetinen bir seyirci değil; sinemacıya ilham ve cesaret vererek sinemayı destekleyecek bir seyirci…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/>
              <a:t>Sinema estetiğine biçtiği en büyük görevlerden birisi topluma yol göstermektir.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/>
              <a:t>Tıpkı klasik müzik ve edebiyatın olduğu gibi sinemanın da kendine özgü bir dili vardır ve bunun </a:t>
            </a:r>
            <a:r>
              <a:rPr lang="tr-TR" sz="2400" dirty="0" err="1" smtClean="0"/>
              <a:t>alımlayıcı</a:t>
            </a:r>
            <a:r>
              <a:rPr lang="tr-TR" sz="2400" dirty="0" smtClean="0"/>
              <a:t> tarafından bilinmesi gereklidir.</a:t>
            </a: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928662" y="857232"/>
            <a:ext cx="7745186" cy="4786346"/>
          </a:xfrm>
        </p:spPr>
        <p:txBody>
          <a:bodyPr>
            <a:noAutofit/>
          </a:bodyPr>
          <a:lstStyle/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 </a:t>
            </a:r>
            <a:r>
              <a:rPr lang="tr-TR" sz="2200" dirty="0" smtClean="0"/>
              <a:t>Sinemanın gerçekliğin mekanik bir kopyası olmaktan çıkıp nasıl bir sanat haline geldiği; bunu sağlayan özelliklerinin neler olduğu: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dirty="0" smtClean="0"/>
              <a:t>1- Aynı sahne içerisinde seyirci ile sahne arasındaki mesafenin değişmesi… Yakın çekimler… oyuncuların yüzlerine yapılan yakın çekimler… 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dirty="0" smtClean="0"/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dirty="0" smtClean="0"/>
              <a:t>2- Sahnenin çekimlere bölünmesi, 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dirty="0" smtClean="0"/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dirty="0" smtClean="0"/>
              <a:t>3- Aynı sahnede açı, perspektif ve netlik değişmesi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dirty="0" smtClean="0"/>
              <a:t> 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dirty="0" smtClean="0"/>
              <a:t>4- Montaj: anlam yaratma gücüne sahiptir.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285852" y="214290"/>
            <a:ext cx="7208706" cy="1000132"/>
          </a:xfrm>
        </p:spPr>
        <p:txBody>
          <a:bodyPr>
            <a:normAutofit/>
          </a:bodyPr>
          <a:lstStyle/>
          <a:p>
            <a:pPr algn="ctr"/>
            <a:r>
              <a:rPr lang="tr-TR" sz="2800" dirty="0" smtClean="0"/>
              <a:t>Sinemayı güçlü kılan şeyler</a:t>
            </a:r>
            <a:endParaRPr lang="tr-TR" sz="28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928662" y="1714488"/>
            <a:ext cx="7745186" cy="3929090"/>
          </a:xfrm>
        </p:spPr>
        <p:txBody>
          <a:bodyPr>
            <a:normAutofit/>
          </a:bodyPr>
          <a:lstStyle/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b="1" dirty="0" smtClean="0">
                <a:solidFill>
                  <a:srgbClr val="002060"/>
                </a:solidFill>
                <a:latin typeface="Century" pitchFamily="18" charset="0"/>
              </a:rPr>
              <a:t> </a:t>
            </a:r>
            <a:r>
              <a:rPr lang="tr-TR" sz="2200" dirty="0" smtClean="0"/>
              <a:t>Dış görünüşün altında gerçekte olanları açığa çıkartarak seyircide güçlü dramatik etki yaratma…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dirty="0" smtClean="0"/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dirty="0" smtClean="0"/>
              <a:t>İyi bir montaj yalnızca sahneleri yan yana koyarak sahneye müdahale etmez, aynı zamanda </a:t>
            </a:r>
            <a:r>
              <a:rPr lang="tr-TR" sz="2200" i="1" dirty="0" smtClean="0"/>
              <a:t>seyircide düşünce zincirleri</a:t>
            </a:r>
            <a:r>
              <a:rPr lang="tr-TR" sz="2200" dirty="0" smtClean="0"/>
              <a:t> başlatıp bunlara yön de verir.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dirty="0" smtClean="0"/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dirty="0" smtClean="0"/>
              <a:t>Kendine özgü biçim-dilinin diğer sanatlardan farklı bir şekilde </a:t>
            </a:r>
            <a:r>
              <a:rPr lang="tr-TR" sz="2200" dirty="0" err="1" smtClean="0"/>
              <a:t>alımlayıcıya</a:t>
            </a:r>
            <a:r>
              <a:rPr lang="tr-TR" sz="2200" dirty="0" smtClean="0"/>
              <a:t> insanı aktarabilmesi, onunla iletişim kurabilmesi…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928662" y="2071678"/>
            <a:ext cx="7745186" cy="3571900"/>
          </a:xfrm>
        </p:spPr>
        <p:txBody>
          <a:bodyPr>
            <a:normAutofit/>
          </a:bodyPr>
          <a:lstStyle/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/>
              <a:t>İçerikten yoksun </a:t>
            </a:r>
            <a:r>
              <a:rPr lang="tr-TR" sz="2400" dirty="0" err="1" smtClean="0"/>
              <a:t>avangard</a:t>
            </a:r>
            <a:r>
              <a:rPr lang="tr-TR" sz="2400" dirty="0" smtClean="0"/>
              <a:t> filmler de, 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dirty="0" smtClean="0"/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/>
              <a:t>biçimle birlikte bireyselliği, dolayısıyla “insan”ı hiçe sayan belgesel filmler de 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dirty="0" smtClean="0"/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dirty="0" smtClean="0"/>
              <a:t>gerçek sanat eserleri olamazlar… </a:t>
            </a: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16</TotalTime>
  <Words>784</Words>
  <Application>Microsoft Office PowerPoint</Application>
  <PresentationFormat>Ekran Gösterisi (4:3)</PresentationFormat>
  <Paragraphs>107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18" baseType="lpstr">
      <vt:lpstr>sunum_sablon</vt:lpstr>
      <vt:lpstr>Slayt 1</vt:lpstr>
      <vt:lpstr>Erken Dönem Sinema Kuramları</vt:lpstr>
      <vt:lpstr>Münsterberg ve Arnheim</vt:lpstr>
      <vt:lpstr>HUGO MÜNSTERBERG</vt:lpstr>
      <vt:lpstr>Tiyatro - Sinema</vt:lpstr>
      <vt:lpstr>Değerledirme</vt:lpstr>
      <vt:lpstr>RUDOLF JULİUS ARNHEİM</vt:lpstr>
      <vt:lpstr>Slayt 8</vt:lpstr>
      <vt:lpstr>Slayt 9</vt:lpstr>
      <vt:lpstr>1- Cisimlerin düz bir yüzeye yansıtılması:</vt:lpstr>
      <vt:lpstr>2- Azalan derinlik hissi:</vt:lpstr>
      <vt:lpstr>Slayt 12</vt:lpstr>
      <vt:lpstr>BÉLA BALÁZS  - DİL OLARAK SİNEMA -</vt:lpstr>
      <vt:lpstr>İzleyici problemi</vt:lpstr>
      <vt:lpstr>Slayt 15</vt:lpstr>
      <vt:lpstr>Sinemayı güçlü kılan şeyler</vt:lpstr>
      <vt:lpstr>Slayt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İletişim Fakültesi</dc:creator>
  <cp:lastModifiedBy>Ahmet</cp:lastModifiedBy>
  <cp:revision>7</cp:revision>
  <cp:lastPrinted>1601-01-01T00:00:00Z</cp:lastPrinted>
  <dcterms:created xsi:type="dcterms:W3CDTF">2019-11-27T06:53:14Z</dcterms:created>
  <dcterms:modified xsi:type="dcterms:W3CDTF">2020-01-15T07:11:06Z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